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b9cc6fe64b04b8a" /><Relationship Type="http://schemas.openxmlformats.org/officeDocument/2006/relationships/extended-properties" Target="/docProps/app.xml" Id="R7b7aad90910b4e1a" /><Relationship Type="http://schemas.openxmlformats.org/officeDocument/2006/relationships/officeDocument" Target="/ppt/presentation.xml" Id="Rc7ab0e4d231d4d6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02815299e2746d0"/>
  </p:sldMasterIdLst>
  <p:notesMasterIdLst>
    <p:notesMasterId xmlns:r="http://schemas.openxmlformats.org/officeDocument/2006/relationships" r:id="R912d11117ce44c6f"/>
  </p:notesMasterIdLst>
  <p:sldIdLst>
    <p:sldId xmlns:r="http://schemas.openxmlformats.org/officeDocument/2006/relationships" id="256" r:id="R5aa2f5ee0f194f7a"/>
    <p:sldId xmlns:r="http://schemas.openxmlformats.org/officeDocument/2006/relationships" id="257" r:id="R8e1a156f28174ff0"/>
    <p:sldId xmlns:r="http://schemas.openxmlformats.org/officeDocument/2006/relationships" id="258" r:id="R41a1efb41ead40a4"/>
    <p:sldId xmlns:r="http://schemas.openxmlformats.org/officeDocument/2006/relationships" id="259" r:id="R7ccc5c0c3d484871"/>
    <p:sldId xmlns:r="http://schemas.openxmlformats.org/officeDocument/2006/relationships" id="260" r:id="R7d709533f5354396"/>
    <p:sldId xmlns:r="http://schemas.openxmlformats.org/officeDocument/2006/relationships" id="261" r:id="R473c875bf8f54db7"/>
    <p:sldId xmlns:r="http://schemas.openxmlformats.org/officeDocument/2006/relationships" id="262" r:id="R9feced7295354857"/>
    <p:sldId xmlns:r="http://schemas.openxmlformats.org/officeDocument/2006/relationships" id="263" r:id="R6bfd2e0f76804514"/>
    <p:sldId xmlns:r="http://schemas.openxmlformats.org/officeDocument/2006/relationships" id="264" r:id="R4a2415518fa64f93"/>
    <p:sldId xmlns:r="http://schemas.openxmlformats.org/officeDocument/2006/relationships" id="265" r:id="R90c8faf9466f49f1"/>
    <p:sldId xmlns:r="http://schemas.openxmlformats.org/officeDocument/2006/relationships" id="266" r:id="Rad995272525046fe"/>
    <p:sldId xmlns:r="http://schemas.openxmlformats.org/officeDocument/2006/relationships" id="267" r:id="R3a53892e8ffa40dc"/>
    <p:sldId xmlns:r="http://schemas.openxmlformats.org/officeDocument/2006/relationships" id="268" r:id="Ra8c83f1f1f504c7a"/>
    <p:sldId xmlns:r="http://schemas.openxmlformats.org/officeDocument/2006/relationships" id="269" r:id="R657ff3c0632a437e"/>
    <p:sldId xmlns:r="http://schemas.openxmlformats.org/officeDocument/2006/relationships" id="270" r:id="R1d65876634954bad"/>
    <p:sldId xmlns:r="http://schemas.openxmlformats.org/officeDocument/2006/relationships" id="271" r:id="R7ebb1ff903544ef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bebeb3c95b94b26" /><Relationship Type="http://schemas.openxmlformats.org/officeDocument/2006/relationships/slideMaster" Target="/ppt/slideMasters/slideMaster1.xml" Id="Rc02815299e2746d0" /><Relationship Type="http://schemas.openxmlformats.org/officeDocument/2006/relationships/notesMaster" Target="/ppt/notesMasters/notesMaster1.xml" Id="R912d11117ce44c6f" /><Relationship Type="http://schemas.openxmlformats.org/officeDocument/2006/relationships/presProps" Target="/ppt/presProps.xml" Id="Rad243831d3eb4ce7" /><Relationship Type="http://schemas.openxmlformats.org/officeDocument/2006/relationships/tableStyles" Target="/ppt/tableStyles.xml" Id="R440563ade82145d3" /><Relationship Type="http://schemas.openxmlformats.org/officeDocument/2006/relationships/slide" Target="/ppt/slides/slide1.xml" Id="R5aa2f5ee0f194f7a" /><Relationship Type="http://schemas.openxmlformats.org/officeDocument/2006/relationships/slide" Target="/ppt/slides/slide2.xml" Id="R8e1a156f28174ff0" /><Relationship Type="http://schemas.openxmlformats.org/officeDocument/2006/relationships/slide" Target="/ppt/slides/slide3.xml" Id="R41a1efb41ead40a4" /><Relationship Type="http://schemas.openxmlformats.org/officeDocument/2006/relationships/slide" Target="/ppt/slides/slide4.xml" Id="R7ccc5c0c3d484871" /><Relationship Type="http://schemas.openxmlformats.org/officeDocument/2006/relationships/slide" Target="/ppt/slides/slide5.xml" Id="R7d709533f5354396" /><Relationship Type="http://schemas.openxmlformats.org/officeDocument/2006/relationships/slide" Target="/ppt/slides/slide6.xml" Id="R473c875bf8f54db7" /><Relationship Type="http://schemas.openxmlformats.org/officeDocument/2006/relationships/slide" Target="/ppt/slides/slide7.xml" Id="R9feced7295354857" /><Relationship Type="http://schemas.openxmlformats.org/officeDocument/2006/relationships/slide" Target="/ppt/slides/slide8.xml" Id="R6bfd2e0f76804514" /><Relationship Type="http://schemas.openxmlformats.org/officeDocument/2006/relationships/slide" Target="/ppt/slides/slide9.xml" Id="R4a2415518fa64f93" /><Relationship Type="http://schemas.openxmlformats.org/officeDocument/2006/relationships/slide" Target="/ppt/slides/slide10.xml" Id="R90c8faf9466f49f1" /><Relationship Type="http://schemas.openxmlformats.org/officeDocument/2006/relationships/slide" Target="/ppt/slides/slide11.xml" Id="Rad995272525046fe" /><Relationship Type="http://schemas.openxmlformats.org/officeDocument/2006/relationships/slide" Target="/ppt/slides/slide12.xml" Id="R3a53892e8ffa40dc" /><Relationship Type="http://schemas.openxmlformats.org/officeDocument/2006/relationships/slide" Target="/ppt/slides/slide13.xml" Id="Ra8c83f1f1f504c7a" /><Relationship Type="http://schemas.openxmlformats.org/officeDocument/2006/relationships/slide" Target="/ppt/slides/slide14.xml" Id="R657ff3c0632a437e" /><Relationship Type="http://schemas.openxmlformats.org/officeDocument/2006/relationships/slide" Target="/ppt/slides/slide15.xml" Id="R1d65876634954bad" /><Relationship Type="http://schemas.openxmlformats.org/officeDocument/2006/relationships/slide" Target="/ppt/slides/slide16.xml" Id="R7ebb1ff903544ef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75b0959edf148e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f363c583754a9c" /><Relationship Type="http://schemas.openxmlformats.org/officeDocument/2006/relationships/notesMaster" Target="/ppt/notesMasters/notesMaster1.xml" Id="R28b803d504384db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72bb67dcc774b6b" /><Relationship Type="http://schemas.openxmlformats.org/officeDocument/2006/relationships/notesMaster" Target="/ppt/notesMasters/notesMaster1.xml" Id="R237c86d58e944f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042fbdad43400d" /><Relationship Type="http://schemas.openxmlformats.org/officeDocument/2006/relationships/notesMaster" Target="/ppt/notesMasters/notesMaster1.xml" Id="Re5e65d6c3d55465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c307983dcd640fb" /><Relationship Type="http://schemas.openxmlformats.org/officeDocument/2006/relationships/notesMaster" Target="/ppt/notesMasters/notesMaster1.xml" Id="R65365d855e91487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6568d848e44886" /><Relationship Type="http://schemas.openxmlformats.org/officeDocument/2006/relationships/notesMaster" Target="/ppt/notesMasters/notesMaster1.xml" Id="R33ca8e06eaf141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6c7aebf68664c9d" /><Relationship Type="http://schemas.openxmlformats.org/officeDocument/2006/relationships/notesMaster" Target="/ppt/notesMasters/notesMaster1.xml" Id="R7daa5bfa188f436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192458cf611454a" /><Relationship Type="http://schemas.openxmlformats.org/officeDocument/2006/relationships/notesMaster" Target="/ppt/notesMasters/notesMaster1.xml" Id="Ra3b27c687eea4d1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ba4f1ad73314968" /><Relationship Type="http://schemas.openxmlformats.org/officeDocument/2006/relationships/notesMaster" Target="/ppt/notesMasters/notesMaster1.xml" Id="Rec45dc813c5f41c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3e7390fd87548d4" /><Relationship Type="http://schemas.openxmlformats.org/officeDocument/2006/relationships/notesMaster" Target="/ppt/notesMasters/notesMaster1.xml" Id="R2327ed7398b24ee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cec16e556324d19" /><Relationship Type="http://schemas.openxmlformats.org/officeDocument/2006/relationships/notesMaster" Target="/ppt/notesMasters/notesMaster1.xml" Id="R5614bf95adfb4d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2aa08c382fa4af6" /><Relationship Type="http://schemas.openxmlformats.org/officeDocument/2006/relationships/notesMaster" Target="/ppt/notesMasters/notesMaster1.xml" Id="R751d37fc878c41b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fd71180858b45dd" /><Relationship Type="http://schemas.openxmlformats.org/officeDocument/2006/relationships/notesMaster" Target="/ppt/notesMasters/notesMaster1.xml" Id="R39311af93a55472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76fc1464906403f" /><Relationship Type="http://schemas.openxmlformats.org/officeDocument/2006/relationships/notesMaster" Target="/ppt/notesMasters/notesMaster1.xml" Id="Re5266c06aa294da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c3bb9438e11437a" /><Relationship Type="http://schemas.openxmlformats.org/officeDocument/2006/relationships/notesMaster" Target="/ppt/notesMasters/notesMaster1.xml" Id="Re6f4e5df1c4b412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4d982a5bee64e7c" /><Relationship Type="http://schemas.openxmlformats.org/officeDocument/2006/relationships/notesMaster" Target="/ppt/notesMasters/notesMaster1.xml" Id="R1e14d19a36f84bc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52a485d2a844930" /><Relationship Type="http://schemas.openxmlformats.org/officeDocument/2006/relationships/notesMaster" Target="/ppt/notesMasters/notesMaster1.xml" Id="Rafc26a0f7e4e43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поздороваться и быстро перейти к знакомству.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Не объяснять содержание всей лекции заранее.</a:t>
            </a:r>
          </a:p>
          <a:p xmlns:a="http://schemas.openxmlformats.org/drawingml/2006/main">
            <a:r>
              <a:t>• Спокойное короткое начало.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«В общем, сегодня говорим об играх. Но сначала коротко обо мне».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«Меня зовут Линар Хилажев».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undefined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дать аудитории карту выступления, не раскрывая содержание заранее.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Работающий прототип — только начало.</a:t>
            </a:r>
          </a:p>
          <a:p xmlns:a="http://schemas.openxmlformats.org/drawingml/2006/main">
            <a:r>
              <a:t>• Затем разберём, что значит «прикольно».</a:t>
            </a:r>
          </a:p>
          <a:p xmlns:a="http://schemas.openxmlformats.org/drawingml/2006/main">
            <a:r>
              <a:t>• После этого — плейтест и короткий цикл обратной связи.</a:t>
            </a:r>
          </a:p>
          <a:p xmlns:a="http://schemas.openxmlformats.org/drawingml/2006/main">
            <a:r>
              <a:t>• В финале — что исправлять перед защитой.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«Сначала поймём, что удерживает игрока, потом проверим это и решим, что исправлять».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«А начнём с простого вопроса: проект запускается — но играть в него прикольно?».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разделить техническую готовность и интерес игрока.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Дождаться реакции участников.</a:t>
            </a:r>
          </a:p>
          <a:p xmlns:a="http://schemas.openxmlformats.org/drawingml/2006/main">
            <a:r>
              <a:t>• Разработчик обычно запускает игру, чтобы проверить кнопку, баг или движение.</a:t>
            </a:r>
          </a:p>
          <a:p xmlns:a="http://schemas.openxmlformats.org/drawingml/2006/main">
            <a:r>
              <a:t>• Такой технический запуск ещё не отвечает на вопрос, хочется ли играть дальше.</a:t>
            </a:r>
          </a:p>
          <a:p xmlns:a="http://schemas.openxmlformats.org/drawingml/2006/main">
            <a:r>
              <a:t>• Спросить: «Вы уже пробовали именно поиграть, а не проверить свою задачу?»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«Короче, проект уже работает. Теперь отдельный вопрос: хочется ли в него играть?»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«Почему я разделяю эти вещи? Тут мне нравится аналогия с кино».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игра должна не только существовать технически, но и вызывать реакцию.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Игры похожи на кино и продакшен: разные роли и длинная цепочка производства контента.</a:t>
            </a:r>
          </a:p>
          <a:p xmlns:a="http://schemas.openxmlformats.org/drawingml/2006/main">
            <a:r>
              <a:t>• Все части должны собраться в единое впечатление.</a:t>
            </a:r>
          </a:p>
          <a:p xmlns:a="http://schemas.openxmlformats.org/drawingml/2006/main">
            <a:r>
              <a:t>• Шутка-рецензия: «Видеофайл открылся. Звук есть. Десять из десяти».</a:t>
            </a:r>
          </a:p>
          <a:p xmlns:a="http://schemas.openxmlformats.org/drawingml/2006/main">
            <a:r>
              <a:t>• В кино важны интерес, напряжение и эмоции.</a:t>
            </a:r>
          </a:p>
          <a:p xmlns:a="http://schemas.openxmlformats.org/drawingml/2006/main">
            <a:r>
              <a:t>• В игре человек ещё и действует, а система ему отвечает.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«В общем, техническая исправность даёт нам продукт, но ещё не даёт интересного опыта».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«Но что именно значит это наше “прикольно”? Посмотрим на три очень разные игры».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иногда удовольствие живёт в самом действии.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Показать фрагмент 00:16–00:28 или опереться на стоп-кадр.</a:t>
            </a:r>
          </a:p>
          <a:p xmlns:a="http://schemas.openxmlformats.org/drawingml/2006/main">
            <a:r>
              <a:t>• Простые действия: движение, прыжок и рывок.</a:t>
            </a:r>
          </a:p>
          <a:p xmlns:a="http://schemas.openxmlformats.org/drawingml/2006/main">
            <a:r>
              <a:t>• Ошибка понятна, новая попытка начинается быстро.</a:t>
            </a:r>
          </a:p>
          <a:p xmlns:a="http://schemas.openxmlformats.org/drawingml/2006/main">
            <a:r>
              <a:t>• После смерти возникает мысль: «Сейчас точно получится».</a:t>
            </a:r>
          </a:p>
          <a:p xmlns:a="http://schemas.openxmlformats.org/drawingml/2006/main">
            <a:r>
              <a:t>• Шутка: прыгаешь, умираешь и снова прыгаешь. Прекрасный вечер.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«Короче, в Celeste само действие хочется повторять, и в этом уже есть удовольствие».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«Но удовольствие от игры может жить вообще не в нажатии».</a:t>
            </a:r>
          </a:p>
          <a:p xmlns:a="http://schemas.openxmlformats.org/drawingml/2006/main">
            <a:r>
              <a:t>Источник: youtu.be/70d9irlxiB4?t=16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интерес может появляться из отношений игрока с системой.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Показать фрагмент 00:25–00:40.</a:t>
            </a:r>
          </a:p>
          <a:p xmlns:a="http://schemas.openxmlformats.org/drawingml/2006/main">
            <a:r>
              <a:t>• Механически Стэнли почти только ходит.</a:t>
            </a:r>
          </a:p>
          <a:p xmlns:a="http://schemas.openxmlformats.org/drawingml/2006/main">
            <a:r>
              <a:t>• Рассказчик создаёт ожидание и говорит, что игрок якобы сделает.</a:t>
            </a:r>
          </a:p>
          <a:p xmlns:a="http://schemas.openxmlformats.org/drawingml/2006/main">
            <a:r>
              <a:t>• Игроку естественно хочется поступить наоборот.</a:t>
            </a:r>
          </a:p>
          <a:p xmlns:a="http://schemas.openxmlformats.org/drawingml/2006/main">
            <a:r>
              <a:t>• Игра замечает непослушание и отвечает на него.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«Короче, здесь интересно не просто ходить, а проверять, как игра ответит на твоё решение».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«А иногда интерес создаёт даже не действие и не нарушение правил, а желание услышать следующий ответ».</a:t>
            </a:r>
          </a:p>
          <a:p xmlns:a="http://schemas.openxmlformats.org/drawingml/2006/main">
            <a:r>
              <a:t>Источник: youtu.be/Uv76dPXxfT8?t=25</a:t>
            </a:r>
          </a:p>
          <a:p xmlns:a="http://schemas.openxmlformats.org/drawingml/2006/main">
            <a:r>
              <a:t>Источник изображения: https://medium.com/@joshpcomeau/the-illusion-of-choice-how-the-stanley-parable-reveals-the-limits-of-player-agency-in-game-design-51c50090964e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«прикольно» шире классического game feel.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Показать фрагмент 00:40–00:50.</a:t>
            </a:r>
          </a:p>
          <a:p xmlns:a="http://schemas.openxmlformats.org/drawingml/2006/main">
            <a:r>
              <a:t>• Game feel часто связывают с движением, ударом, звуком и быстрым ответом на кнопку.</a:t>
            </a:r>
          </a:p>
          <a:p xmlns:a="http://schemas.openxmlformats.org/drawingml/2006/main">
            <a:r>
              <a:t>• В Disco Elysium игровым событием становится разговор героя с собственным мозгом.</a:t>
            </a:r>
          </a:p>
          <a:p xmlns:a="http://schemas.openxmlformats.org/drawingml/2006/main">
            <a:r>
              <a:t>• Навыки спорят, вмешиваются и предлагают разные трактовки.</a:t>
            </a:r>
          </a:p>
          <a:p xmlns:a="http://schemas.openxmlformats.org/drawingml/2006/main">
            <a:r>
              <a:t>• Интерфейс превращает характеристику в собеседника.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«Короче, игра может удерживать не только ощущением от кнопок, но и любопытством».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«Получается, три игры прикольные совершенно по-разному. Пора договориться, что мы вообще называем этим словом».</a:t>
            </a:r>
          </a:p>
          <a:p xmlns:a="http://schemas.openxmlformats.org/drawingml/2006/main">
            <a:r>
              <a:t>Источник: youtu.be/P-UY6IyI03Q?t=40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«прикольно» — это любая задуманная реакция, ради которой хочется продолжать.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Celeste: хочется выполнить действие лучше.</a:t>
            </a:r>
          </a:p>
          <a:p xmlns:a="http://schemas.openxmlformats.org/drawingml/2006/main">
            <a:r>
              <a:t>• Stanley Parable: хочется проверить реакцию системы.</a:t>
            </a:r>
          </a:p>
          <a:p xmlns:a="http://schemas.openxmlformats.org/drawingml/2006/main">
            <a:r>
              <a:t>• Disco Elysium: хочется узнать, что будет дальше.</a:t>
            </a:r>
          </a:p>
          <a:p xmlns:a="http://schemas.openxmlformats.org/drawingml/2006/main">
            <a:r>
              <a:t>• «Прикольно» не обязательно означает весело.</a:t>
            </a:r>
          </a:p>
          <a:p xmlns:a="http://schemas.openxmlformats.org/drawingml/2006/main">
            <a:r>
              <a:t>• Команда выбирает желаемую реакцию, но не может назначить её игроку.</a:t>
            </a:r>
          </a:p>
          <a:p xmlns:a="http://schemas.openxmlformats.org/drawingml/2006/main">
            <a:r>
              <a:t>• Игрок своим поведением показывает, получилось ли.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«Если собрать всё в одну мысль: прикольно — это когда игра вызывает нужную реакцию и человеку хочется продолжить».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«И вот мы возвращаемся к начальному вопросу: есть ли такой момент уже в вашей игре? Чтобы это узнать, надо посмотреть на неё чужими глазами».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плейтест превращает наши догадки в наблюдения.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Смотреть, где человек заинтересовался, запутался или захотел закрыть игру.</a:t>
            </a:r>
          </a:p>
          <a:p xmlns:a="http://schemas.openxmlformats.org/drawingml/2006/main">
            <a:r>
              <a:t>• После теста спрашивать не только «понравилось?», а «в какой момент и почему?»</a:t>
            </a:r>
          </a:p>
          <a:p xmlns:a="http://schemas.openxmlformats.org/drawingml/2006/main">
            <a:r>
              <a:t>• Игроку не нужен диплом, чтобы честно описать свой опыт.</a:t>
            </a:r>
          </a:p>
          <a:p xmlns:a="http://schemas.openxmlformats.org/drawingml/2006/main">
            <a:r>
              <a:t>• Пример с мамой и match-3: её неинтересно — это реальное наблюдение, а не ошибка пользователя.</a:t>
            </a:r>
          </a:p>
          <a:p xmlns:a="http://schemas.openxmlformats.org/drawingml/2006/main">
            <a:r>
              <a:t>• Разделять наблюдение и решение: «не понял поражение» полезнее, чем мгновенный рецепт переписать систему.</a:t>
            </a:r>
          </a:p>
          <a:p xmlns:a="http://schemas.openxmlformats.org/drawingml/2006/main">
            <a:r>
              <a:t>• undefined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«Короче, нам нужен не экспертный вердикт, а честная реакция человека на игру».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«После теста у нас впервые появляется информация, с которой можно что-то сделать. И здесь критично, когда именно мы её получили».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ранняя ошибка дешевле поздней.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Рано заметили неудобное управление — ещё успеем поправить.</a:t>
            </a:r>
          </a:p>
          <a:p xmlns:a="http://schemas.openxmlformats.org/drawingml/2006/main">
            <a:r>
              <a:t>• Узнали перед питчингом — проблема та же, но времени почти нет.</a:t>
            </a:r>
          </a:p>
          <a:p xmlns:a="http://schemas.openxmlformats.org/drawingml/2006/main">
            <a:r>
              <a:t>• Быстро собрали, дали поиграть, изменили и проверили снова.</a:t>
            </a:r>
          </a:p>
          <a:p xmlns:a="http://schemas.openxmlformats.org/drawingml/2006/main">
            <a:r>
              <a:t>• Не нужно перестраивать игру после каждого комментария.</a:t>
            </a:r>
          </a:p>
          <a:p xmlns:a="http://schemas.openxmlformats.org/drawingml/2006/main">
            <a:r>
              <a:t>• На хакатоне данные не успеют накопиться, поэтому нужен живой человек рядом.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«Для хакатона здесь важно одно: чем раньше нашли проблему, тем больше времени осталось её исправить».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«Допустим, плейтест уже прошёл и человек сказал: “Что-то не очень”. Где теперь искать причину?»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удовольствие появляется только поверх комфорта и понимания.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Аналогия с пирамидой Маслоу для игры.</a:t>
            </a:r>
          </a:p>
          <a:p xmlns:a="http://schemas.openxmlformats.org/drawingml/2006/main">
            <a:r>
              <a:t>• Основание: технический комфорт. Лаги, фризы, пинг и критические баги мешают остальному.</a:t>
            </a:r>
          </a:p>
          <a:p xmlns:a="http://schemas.openxmlformats.org/drawingml/2006/main">
            <a:r>
              <a:t>• Следующий уровень: понимание. Куда жать, что делают кнопки, что произошло и почему проиграл.</a:t>
            </a:r>
          </a:p>
          <a:p xmlns:a="http://schemas.openxmlformats.org/drawingml/2006/main">
            <a:r>
              <a:t>• Верхний уровень: интерес. Всё понятно, но хочется ли продолжать?</a:t>
            </a:r>
          </a:p>
          <a:p xmlns:a="http://schemas.openxmlformats.org/drawingml/2006/main">
            <a:r>
              <a:t>• Если основание развалилось, до интереса человек не доберётся.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«Короче, сначала человеку должно быть удобно и понятно, и только потом мы можем спрашивать, интересно ли ему».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«И здесь критерии хакатона довольно удобно подтверждают ту же логику, только уже языком баллов».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критерии награждают цельный путь игрока, а технические провалы мешают показать сильные стороны.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Логика и геймдизайн: до 30 баллов. Механика, правила и развитие.</a:t>
            </a:r>
          </a:p>
          <a:p xmlns:a="http://schemas.openxmlformats.org/drawingml/2006/main">
            <a:r>
              <a:t>• Техническая реализация: до 25. Игру нужно стабильно запустить и пройти.</a:t>
            </a:r>
          </a:p>
          <a:p xmlns:a="http://schemas.openxmlformats.org/drawingml/2006/main">
            <a:r>
              <a:t>• Визуал и интерфейс: до 20. Игрок должен считывать действие и состояние.</a:t>
            </a:r>
          </a:p>
          <a:p xmlns:a="http://schemas.openxmlformats.org/drawingml/2006/main">
            <a:r>
              <a:t>• Штраф 10 баллов за критический баг, который ломает геймплей.</a:t>
            </a:r>
          </a:p>
          <a:p xmlns:a="http://schemas.openxmlformats.org/drawingml/2006/main">
            <a:r>
              <a:t>• Штраф 5 баллов, если используются не все кнопки управления.</a:t>
            </a:r>
          </a:p>
          <a:p xmlns:a="http://schemas.openxmlformats.org/drawingml/2006/main">
            <a:r>
              <a:t>• Штраф 5 баллов, если нет экрана начала или завершения.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«Если коротко, критерии проверяют, может ли человек нормально пройти ваш игровой опыт от начала до конца».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«Поэтому иногда сильнейшее решение на хакатоне — не добавить ещё одну механику, а разобраться с тем, что уже есть».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после диагностики можно упростить, усилить или удалить.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Игрок не понимает происходящее: упростить правила, управление или обратную связь.</a:t>
            </a:r>
          </a:p>
          <a:p xmlns:a="http://schemas.openxmlformats.org/drawingml/2006/main">
            <a:r>
              <a:t>• Всё понятно, но действие не цепляет: усилить реакцию игры, темп или последствия решения.</a:t>
            </a:r>
          </a:p>
          <a:p xmlns:a="http://schemas.openxmlformats.org/drawingml/2006/main">
            <a:r>
              <a:t>• Механика не помогает ядру и создаёт много новой работы: её можно катнуть.</a:t>
            </a:r>
          </a:p>
          <a:p xmlns:a="http://schemas.openxmlformats.org/drawingml/2006/main">
            <a:r>
              <a:t>• Удаление механики может защитить ядро игры и освободить время.</a:t>
            </a:r>
          </a:p>
          <a:p xmlns:a="http://schemas.openxmlformats.org/drawingml/2006/main">
            <a:r>
              <a:t>• Команда делает одну игру, а не коллекцию закрытых задач.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«Короче, наша задача не сохранить каждую фичу, а сделать сильнее основное действие игры».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«А теперь соберём всё это в конкретный план, который можно выполнить сразу после лекции».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дать участникам короткое действие на сегодня.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Сохранить текущую рабочую версию проекта.</a:t>
            </a:r>
          </a:p>
          <a:p xmlns:a="http://schemas.openxmlformats.org/drawingml/2006/main">
            <a:r>
              <a:t>• Дать другому человеку поиграть самостоятельно.</a:t>
            </a:r>
          </a:p>
          <a:p xmlns:a="http://schemas.openxmlformats.org/drawingml/2006/main">
            <a:r>
              <a:t>• Записать конкретный момент, где он застрял или потерял интерес.</a:t>
            </a:r>
          </a:p>
          <a:p xmlns:a="http://schemas.openxmlformats.org/drawingml/2006/main">
            <a:r>
              <a:t>• Исправить этот момент или убрать мешающую механику.</a:t>
            </a:r>
          </a:p>
          <a:p xmlns:a="http://schemas.openxmlformats.org/drawingml/2006/main">
            <a:r>
              <a:t>• Дать сыграть ещё раз и сравнить поведение.</a:t>
            </a:r>
          </a:p>
          <a:p xmlns:a="http://schemas.openxmlformats.org/drawingml/2006/main">
            <a:r>
              <a:t>• Шутка: после всего обязательно захочется добавить последнюю маленькую фичу. Нет.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«Если совсем коротко: дайте поиграть, найдите один конкретный провал, исправьте и проверьте ещё раз».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«И в финале я оставлю вам всего два вопроса».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ГЛАВНАЯ МЫСЛЬ</a:t>
            </a:r>
          </a:p>
          <a:p xmlns:a="http://schemas.openxmlformats.org/drawingml/2006/main">
            <a:r>
              <a:t>вернуть аудиторию к её собственным проектам.</a:t>
            </a:r>
          </a:p>
          <a:p xmlns:a="http://schemas.openxmlformats.org/drawingml/2006/main">
            <a:r>
              <a:t>ОПОРЫ</a:t>
            </a:r>
          </a:p>
          <a:p xmlns:a="http://schemas.openxmlformats.org/drawingml/2006/main">
            <a:r>
              <a:t>• Конкретное действие, решение или открытие, которое хочется повторить, показывает ядро игры.</a:t>
            </a:r>
          </a:p>
          <a:p xmlns:a="http://schemas.openxmlformats.org/drawingml/2006/main">
            <a:r>
              <a:t>• Конкретную помеху ещё можно убрать сегодня.</a:t>
            </a:r>
          </a:p>
          <a:p xmlns:a="http://schemas.openxmlformats.org/drawingml/2006/main">
            <a:r>
              <a:t>• Игра может стать сильнее, даже если в ней станет на одну фичу меньше.</a:t>
            </a:r>
          </a:p>
          <a:p xmlns:a="http://schemas.openxmlformats.org/drawingml/2006/main">
            <a:r>
              <a:t>ЕСЛИ ПОТЕРЯЛ МЫСЛЬ</a:t>
            </a:r>
          </a:p>
          <a:p xmlns:a="http://schemas.openxmlformats.org/drawingml/2006/main">
            <a:r>
              <a:t>«В общем, найдите в своей игре то, что хочется повторять, и уберите то, что этому мешает».</a:t>
            </a:r>
          </a:p>
          <a:p xmlns:a="http://schemas.openxmlformats.org/drawingml/2006/main">
            <a:r>
              <a:t>ПЕРЕХОД</a:t>
            </a:r>
          </a:p>
          <a:p xmlns:a="http://schemas.openxmlformats.org/drawingml/2006/main">
            <a:r>
              <a:t>«Спасибо! Теперь вопросы. Особенно глупые».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ae54fa8cb94b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f3a970bbd3e4ac7" /><Relationship Type="http://schemas.openxmlformats.org/officeDocument/2006/relationships/slideLayout" Target="/ppt/slideLayouts/slideLayout1.xml" Id="R502568e3e06f427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02568e3e06f427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62797b9ba64560" /><Relationship Type="http://schemas.openxmlformats.org/officeDocument/2006/relationships/notesSlide" Target="/ppt/notesSlides/notesSlide1.xml" Id="R932271cff7f0475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bce032529740ce" /><Relationship Type="http://schemas.openxmlformats.org/officeDocument/2006/relationships/image" Target="/ppt/media/image.png" Id="Rcf709aefacdc4334" /><Relationship Type="http://schemas.openxmlformats.org/officeDocument/2006/relationships/image" Target="/ppt/media/image.jpeg" Id="Ra82809f161f74690" /><Relationship Type="http://schemas.openxmlformats.org/officeDocument/2006/relationships/image" Target="/ppt/media/image2.jpeg" Id="R617135ad4c1f405f" /><Relationship Type="http://schemas.openxmlformats.org/officeDocument/2006/relationships/image" Target="/ppt/media/image3.jpeg" Id="Rdf6fe81b865a4e29" /><Relationship Type="http://schemas.openxmlformats.org/officeDocument/2006/relationships/image" Target="/ppt/media/image4.jpeg" Id="Ra74fb4e0c9e04d57" /><Relationship Type="http://schemas.openxmlformats.org/officeDocument/2006/relationships/hyperlink" Target="https://linar.games/" TargetMode="External" Id="R51a26005fabb449e" /><Relationship Type="http://schemas.openxmlformats.org/officeDocument/2006/relationships/image" Target="/ppt/media/image2.png" Id="R92b11194611c4dd1" /><Relationship Type="http://schemas.openxmlformats.org/officeDocument/2006/relationships/notesSlide" Target="/ppt/notesSlides/notesSlide2.xml" Id="R87dd8d4cdd934b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a9be6fb4074b03" /><Relationship Type="http://schemas.openxmlformats.org/officeDocument/2006/relationships/notesSlide" Target="/ppt/notesSlides/notesSlide3.xml" Id="R6cb84ccc6768400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84517728174419" /><Relationship Type="http://schemas.openxmlformats.org/officeDocument/2006/relationships/notesSlide" Target="/ppt/notesSlides/notesSlide4.xml" Id="R0b8bde883b554f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611a43a8124133" /><Relationship Type="http://schemas.openxmlformats.org/officeDocument/2006/relationships/notesSlide" Target="/ppt/notesSlides/notesSlide5.xml" Id="Rc4ac2c72e9f8456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ecb250b9624269" /><Relationship Type="http://schemas.openxmlformats.org/officeDocument/2006/relationships/image" Target="/ppt/media/image3.png" Id="R060e3d7b60b7469f" /><Relationship Type="http://schemas.openxmlformats.org/officeDocument/2006/relationships/notesSlide" Target="/ppt/notesSlides/notesSlide6.xml" Id="R7df526aaff6b48f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a0c3ec81a34758" /><Relationship Type="http://schemas.openxmlformats.org/officeDocument/2006/relationships/image" Target="/ppt/media/image4.png" Id="Rb937d01be1d744c4" /><Relationship Type="http://schemas.openxmlformats.org/officeDocument/2006/relationships/notesSlide" Target="/ppt/notesSlides/notesSlide7.xml" Id="R5837be857ad440c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ddba443b5d41a5" /><Relationship Type="http://schemas.openxmlformats.org/officeDocument/2006/relationships/image" Target="/ppt/media/image5.png" Id="R7e118ac5c5ed436c" /><Relationship Type="http://schemas.openxmlformats.org/officeDocument/2006/relationships/notesSlide" Target="/ppt/notesSlides/notesSlide8.xml" Id="R6e49694644e840e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6a02ab4f7c47ca" /><Relationship Type="http://schemas.openxmlformats.org/officeDocument/2006/relationships/notesSlide" Target="/ppt/notesSlides/notesSlide9.xml" Id="R977be9b4580f42d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2febfe72f04e66" /><Relationship Type="http://schemas.openxmlformats.org/officeDocument/2006/relationships/notesSlide" Target="/ppt/notesSlides/notesSlide10.xml" Id="R07f50e34c0994ca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1495dfa36f4d16" /><Relationship Type="http://schemas.openxmlformats.org/officeDocument/2006/relationships/notesSlide" Target="/ppt/notesSlides/notesSlide11.xml" Id="Rbcc763899f464d4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9cde80f2ab4652" /><Relationship Type="http://schemas.openxmlformats.org/officeDocument/2006/relationships/notesSlide" Target="/ppt/notesSlides/notesSlide12.xml" Id="Ra9335146673849b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882d98bbba477d" /><Relationship Type="http://schemas.openxmlformats.org/officeDocument/2006/relationships/notesSlide" Target="/ppt/notesSlides/notesSlide13.xml" Id="R85ee5c92ef48460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e0ea5f1e0a4e90" /><Relationship Type="http://schemas.openxmlformats.org/officeDocument/2006/relationships/notesSlide" Target="/ppt/notesSlides/notesSlide14.xml" Id="Rc9e77dae5540456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3394dff9ed4aaf" /><Relationship Type="http://schemas.openxmlformats.org/officeDocument/2006/relationships/notesSlide" Target="/ppt/notesSlides/notesSlide15.xml" Id="Rc49a1de253a34d7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51028ef63c4b4c" /><Relationship Type="http://schemas.openxmlformats.org/officeDocument/2006/relationships/hyperlink" Target="https://linar.games/" TargetMode="External" Id="R2d8f0b57599e483f" /><Relationship Type="http://schemas.openxmlformats.org/officeDocument/2006/relationships/hyperlink" Target="https://github.com/linzer0" TargetMode="External" Id="Rd27f5a45122c4fd2" /><Relationship Type="http://schemas.openxmlformats.org/officeDocument/2006/relationships/hyperlink" Target="https://habr.com/ru/users/LinarMast/publications/articles/" TargetMode="External" Id="Re04c8227c31f42cc" /><Relationship Type="http://schemas.openxmlformats.org/officeDocument/2006/relationships/hyperlink" Target="https://t.me/linzet" TargetMode="External" Id="R72e0324a6c504c74" /><Relationship Type="http://schemas.openxmlformats.org/officeDocument/2006/relationships/notesSlide" Target="/ppt/notesSlides/notesSlide16.xml" Id="Rb1556bbbf12b4f3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2C745D-51F1-4B46-8BA7-51AB6A469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10668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54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Особенности</a:t>
            </a:r>
          </a:p>
          <a:p xmlns:a="http://schemas.openxmlformats.org/drawingml/2006/main">
            <a:pPr algn="l">
              <a:buNone/>
              <a:defRPr sz="54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54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разработки игр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D2978A-CEC4-40CA-927D-C17F6F4F7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38750"/>
            <a:ext cx="952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83FF4F"/>
                </a:solidFill>
                <a:latin typeface="Arial"/>
                <a:ea typeface="Arial"/>
                <a:cs typeface="Arial"/>
              </a:rPr>
              <a:t>Линар Хилажев · Product Engineer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E459A8-1921-41B6-9027-D062E70D7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38825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474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12 сентября 2026</a:t>
            </a:r>
          </a:p>
        </p:txBody>
      </p:sp>
    </p:spTree>
    <p:extLst>
      <p:ext uri="{BB962C8B-B14F-4D97-AF65-F5344CB8AC3E}">
        <p14:creationId xmlns:p14="http://schemas.microsoft.com/office/powerpoint/2010/main" val="7593273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709aefacdc433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666750"/>
            <a:ext cx="1714500" cy="1714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8FBC6A-4014-4866-A95E-2FB15BC2A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60960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242"/>
          </a:bodyPr>
          <a:lstStyle xmlns:a="http://schemas.openxmlformats.org/drawingml/2006/main"/>
          <a:p xmlns:a="http://schemas.openxmlformats.org/drawingml/2006/main">
            <a:pPr algn="l">
              <a:buNone/>
              <a:defRPr sz="33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Линар Хилажев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6D18B5-5FB5-4080-8923-7FB9EB0A1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1238250"/>
            <a:ext cx="809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103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Product Engineer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40B6B2-B290-42CE-9538-F0C0D2722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3675" y="1752600"/>
            <a:ext cx="8667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Разработка игр и продуктов с 2021 года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9672DC-C111-477F-B1DB-0532D3798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1095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Геймплей, интерфейсы, инструменты и оптимизация</a:t>
            </a:r>
          </a:p>
        </p:txBody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2809f161f74690"/>
          <a:srcRect xmlns:a="http://schemas.openxmlformats.org/drawingml/2006/main" l="41" t="0" r="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3238500"/>
            <a:ext cx="2571750" cy="14478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7E6F93-1D68-45C7-8838-729C7451E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72025"/>
            <a:ext cx="261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Merge Punk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7135ad4c1f405f"/>
          <a:srcRect xmlns:a="http://schemas.openxmlformats.org/drawingml/2006/main" l="41" t="0" r="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00425" y="3238500"/>
            <a:ext cx="2571750" cy="144780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C26EAE-0616-4A50-861A-5A84F5334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4772025"/>
            <a:ext cx="261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Heroes of Artadis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6fe81b865a4e29"/>
          <a:srcRect xmlns:a="http://schemas.openxmlformats.org/drawingml/2006/main" l="41" t="0" r="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3238500"/>
            <a:ext cx="2571750" cy="14478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CCB66B-7DD6-4462-93BB-B6030C1C7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72025"/>
            <a:ext cx="261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Thesia</a:t>
            </a:r>
          </a:p>
        </p:txBody>
      </p:sp>
      <p:pic>
        <p:nvPicPr>
          <p:cNvPr id="3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4fb4e0c9e04d57"/>
          <a:srcRect xmlns:a="http://schemas.openxmlformats.org/drawingml/2006/main" l="41" t="0" r="4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82075" y="3238500"/>
            <a:ext cx="2571750" cy="14478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695557-778A-42B0-BD34-7AE8A5AB8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82075" y="4772025"/>
            <a:ext cx="2619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Berserk Heroes Online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6B563B-8C1A-41DA-A048-FC7EF1EEF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14950"/>
            <a:ext cx="619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Сейчас: мессенджер,</a:t>
            </a:r>
          </a:p>
          <a:p xmlns:a="http://schemas.openxmlformats.org/drawingml/2006/main">
            <a:pPr algn="l">
              <a:buNone/>
              <a:defRPr sz="225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веб-проекты и R&amp;D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A8464B-A852-4403-B368-790B70885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887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952"/>
          </a:bodyPr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83FF4F"/>
                </a:solidFill>
                <a:latin typeface="Arial"/>
                <a:ea typeface="Arial"/>
                <a:cs typeface="Arial"/>
                <a:hlinkClick xmlns:r="http://schemas.openxmlformats.org/officeDocument/2006/relationships" r:id="R51a26005fabb449e"/>
              </a:rPr>
              <a:t>linar.games</a:t>
            </a:r>
          </a:p>
        </p:txBody>
      </p:sp>
      <p:pic>
        <p:nvPicPr>
          <p:cNvPr id="3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b11194611c4dd1"/>
          <a:stretch xmlns:a="http://schemas.openxmlformats.org/drawingml/2006/main"/>
        </p:blipFill>
        <p:spPr>
          <a:xfrm xmlns:a="http://schemas.openxmlformats.org/drawingml/2006/main">
            <a:off x="7429500" y="5230431"/>
            <a:ext cx="4171950" cy="1578738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2887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ABBCC2-50FA-4846-BAE6-1204C0465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СЕГОДНЯ  ·  МАРШРУТ ВЫСТУПЛЕНИЯ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87A844-0934-4C99-A4AA-B6C31AD65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2286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6462C5-8BB7-446C-81DB-7F0FC2313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858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О чём поговорим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696B99-2430-4EE3-ADA6-F9B0E9FC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180975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Работает — но хочется ли играть?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6207AC-307E-4828-A5FA-1E0B0D9B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62550"/>
            <a:ext cx="1047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В финале — короткий план проверки своей игры.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3E3C46-F8E9-495E-B8FA-87A594755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628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A1D32C-C426-4898-BF9E-571767D91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52700"/>
            <a:ext cx="628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80F4E9-2CEF-425A-B80D-AF03E76C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5527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Что именно означает «прикольно»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059B3C-B682-49CF-BB4E-B016A436C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95650"/>
            <a:ext cx="628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4C44C4-0F6C-4699-95C3-7FDD0A9B6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29565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Как проверить это на плейтесте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A9841C-BDC2-4EC2-BD4E-E084CDC9C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38600"/>
            <a:ext cx="6286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614199-FF32-44B7-AFF3-E74F6EF01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038600"/>
            <a:ext cx="9810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Что исправить перед защитой</a:t>
            </a:r>
          </a:p>
        </p:txBody>
      </p:sp>
    </p:spTree>
    <p:extLst>
      <p:ext uri="{BB962C8B-B14F-4D97-AF65-F5344CB8AC3E}">
        <p14:creationId xmlns:p14="http://schemas.microsoft.com/office/powerpoint/2010/main" val="4374672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ABBCC2-50FA-4846-BAE6-1204C0465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ГЛАВНАЯ ИДЕЯ  ·  ЗАПУСК ЕЩЁ НЕ ГАРАНТИРУЕТ ИНТЕРЕС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87A844-0934-4C99-A4AA-B6C31AD65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2286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6462C5-8BB7-446C-81DB-7F0FC2313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9810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500" b="1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4500" b="1">
                <a:solidFill>
                  <a:srgbClr val="9CA79F"/>
                </a:solidFill>
                <a:latin typeface="Arial"/>
                <a:ea typeface="Arial"/>
                <a:cs typeface="Arial"/>
              </a:rPr>
              <a:t>Итак, оно запускается.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696B99-2430-4EE3-ADA6-F9B0E9FC4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10287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57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А играть прикольно?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6207AC-307E-4828-A5FA-1E0B0D9BE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57700"/>
            <a:ext cx="9334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Работающий прототип — базовый уровень.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Продукту всё ещё нужна причина, чтобы его запомнили.</a:t>
            </a:r>
          </a:p>
        </p:txBody>
      </p:sp>
    </p:spTree>
    <p:extLst>
      <p:ext uri="{BB962C8B-B14F-4D97-AF65-F5344CB8AC3E}">
        <p14:creationId xmlns:p14="http://schemas.microsoft.com/office/powerpoint/2010/main" val="43746729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4B0843-54B7-45B6-BC46-85C38E0C6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ГЛАВНАЯ ИДЕЯ  ·  ТЕХНИЧЕСКИ РАБОТАЕТ — ЕЩЁ НЕ ВПЕЧАТЛЕНИЕ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F9CFB0-6CD5-4FC8-8BD9-736C521B2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22860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683674-4EFE-41E7-B0D5-538C9C61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972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Игры, кино и продакшен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F3C085-D746-478C-87B4-ADA49EFF6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75" b="1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9CA79F"/>
                </a:solidFill>
                <a:latin typeface="Arial"/>
                <a:ea typeface="Arial"/>
                <a:cs typeface="Arial"/>
              </a:rPr>
              <a:t>РЕЦЕНЗИЯ НА ФИЛЬМ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8CED23-CFAD-43BC-974F-CD9B62298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5619750" cy="144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Файл открылся.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Звук есть.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4C260A-CE0C-4803-ADBE-803D4F04B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23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550" b="1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FE169"/>
                </a:solidFill>
                <a:latin typeface="Arial"/>
                <a:ea typeface="Arial"/>
                <a:cs typeface="Arial"/>
              </a:rPr>
              <a:t>★★★★★   10 / 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B6E218-D3AD-4CFE-8EB5-5B6EF1EF9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476500"/>
            <a:ext cx="4333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«Технически существует»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D38306-801E-40FE-89DA-7128BC55F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3048000"/>
            <a:ext cx="3810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625" b="1">
                <a:solidFill>
                  <a:srgbClr val="FF5687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FF5687"/>
                </a:solidFill>
                <a:latin typeface="Arial"/>
                <a:ea typeface="Arial"/>
                <a:cs typeface="Arial"/>
              </a:rPr>
              <a:t>— не жанр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8C196F-D54E-4C6E-91F2-9EC943C1E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519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Работающий файл ещё ничего не говорит о том, интересно ли его смотреть.</a:t>
            </a:r>
          </a:p>
        </p:txBody>
      </p:sp>
    </p:spTree>
    <p:extLst>
      <p:ext uri="{BB962C8B-B14F-4D97-AF65-F5344CB8AC3E}">
        <p14:creationId xmlns:p14="http://schemas.microsoft.com/office/powerpoint/2010/main" val="97550003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F9AC72-F966-4F18-AAE5-A0D2D0E90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CELESTE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D72E36-CFA5-4184-B114-01161A05C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5720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370B43-1CE1-477C-B8B3-61E7C7FBA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4762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4125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Прикольно</a:t>
            </a:r>
          </a:p>
          <a:p xmlns:a="http://schemas.openxmlformats.org/drawingml/2006/main">
            <a:pPr algn="l">
              <a:buNone/>
              <a:defRPr sz="4125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4125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нажимать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6F006D-6C62-4234-B995-625834452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Базовых действий немного.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Каждое ощущается как решение.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E882F9-E4C7-44CA-9D0E-A378B4C56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FE169"/>
                </a:solidFill>
                <a:latin typeface="Arial"/>
                <a:ea typeface="Arial"/>
                <a:cs typeface="Arial"/>
              </a:rPr>
              <a:t>Что хочется повторить</a:t>
            </a:r>
          </a:p>
          <a:p xmlns:a="http://schemas.openxmlformats.org/drawingml/2006/main">
            <a:pPr algn="l">
              <a:buNone/>
              <a:defRPr sz="1950" b="0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FE169"/>
                </a:solidFill>
                <a:latin typeface="Arial"/>
                <a:ea typeface="Arial"/>
                <a:cs typeface="Arial"/>
              </a:rPr>
              <a:t>сразу после ошибки?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0e3d7b60b7469f"/>
          <a:stretch xmlns:a="http://schemas.openxmlformats.org/drawingml/2006/main"/>
        </p:blipFill>
        <p:spPr>
          <a:xfrm xmlns:a="http://schemas.openxmlformats.org/drawingml/2006/main">
            <a:off x="5905500" y="1660922"/>
            <a:ext cx="6286500" cy="353615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276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37d01be1d744c4"/>
          <a:stretch xmlns:a="http://schemas.openxmlformats.org/drawingml/2006/main"/>
        </p:blipFill>
        <p:spPr>
          <a:xfrm xmlns:a="http://schemas.openxmlformats.org/drawingml/2006/main" flipH="0" flipV="0">
            <a:off x="5905500" y="1660922"/>
            <a:ext cx="6286500" cy="353615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F17E64-9E29-4FAE-AB5F-92E89E41F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THE STANLEY PARABLE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4F68B2-A419-414D-9990-D354E1E07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5720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38C9DF-9D87-4304-8B4E-B71FDA56E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48101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317"/>
          </a:bodyPr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Прикольно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нарушать ожидания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CC1657-2209-494C-BABD-9309FE2BE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62300"/>
            <a:ext cx="4762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Нарушил инструкцию.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Получил не баг, а контент.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4B0CB7-D0A8-4D83-9F67-648C1EEC5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E169"/>
                </a:solidFill>
                <a:latin typeface="Arial"/>
                <a:ea typeface="Arial"/>
                <a:cs typeface="Arial"/>
              </a:rPr>
              <a:t>Игровым действием становятся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E169"/>
                </a:solidFill>
                <a:latin typeface="Arial"/>
                <a:ea typeface="Arial"/>
                <a:cs typeface="Arial"/>
              </a:rPr>
              <a:t>отношения с рассказчиком.</a:t>
            </a:r>
          </a:p>
        </p:txBody>
      </p:sp>
    </p:spTree>
    <p:extLst>
      <p:ext uri="{BB962C8B-B14F-4D97-AF65-F5344CB8AC3E}">
        <p14:creationId xmlns:p14="http://schemas.microsoft.com/office/powerpoint/2010/main" val="19066627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118ac5c5ed436c"/>
          <a:stretch xmlns:a="http://schemas.openxmlformats.org/drawingml/2006/main"/>
        </p:blipFill>
        <p:spPr>
          <a:xfrm xmlns:a="http://schemas.openxmlformats.org/drawingml/2006/main">
            <a:off x="5905500" y="1660922"/>
            <a:ext cx="6286500" cy="353615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E116D3-4D35-4EED-9A25-5281AC130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DISCO ELYSIUM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F2A973-7CB5-4CAF-ADFB-57E676802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57200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BF1510-2D98-4EC2-9F31-0112BF998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19200"/>
            <a:ext cx="48101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Прикольно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думать и слушать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C3465E-CC02-4356-A01F-EDF888366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62300"/>
            <a:ext cx="4762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Game feel — удовольствие от того,</a:t>
            </a:r>
          </a:p>
          <a:p xmlns:a="http://schemas.openxmlformats.org/drawingml/2006/main">
            <a:pPr algn="l">
              <a:buNone/>
              <a:defRPr sz="19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как игра отвечает на действие.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4962CB-6D2C-46DA-A56E-146B04811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148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E169"/>
                </a:solidFill>
                <a:latin typeface="Arial"/>
                <a:ea typeface="Arial"/>
                <a:cs typeface="Arial"/>
              </a:rPr>
              <a:t>Но «прикольно» шире.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E169"/>
                </a:solidFill>
                <a:latin typeface="Arial"/>
                <a:ea typeface="Arial"/>
                <a:cs typeface="Arial"/>
              </a:rPr>
              <a:t>Иногда удерживает любопытство.</a:t>
            </a:r>
          </a:p>
        </p:txBody>
      </p:sp>
    </p:spTree>
    <p:extLst>
      <p:ext uri="{BB962C8B-B14F-4D97-AF65-F5344CB8AC3E}">
        <p14:creationId xmlns:p14="http://schemas.microsoft.com/office/powerpoint/2010/main" val="7136933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3833B6-DE4B-4AF8-8479-5E99FFB2B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ГЛАВНАЯ ИДЕЯ  ·  ПРИКОЛЬНО БЫВАЕТ ПО-РАЗНОМУ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7BF9A0-66DA-4338-8460-354288117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22860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CCE4A6-DB79-4AA0-83F7-A7556EBF7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Что значит «прикольно»?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BF3A42-8E3C-4AB5-A1BB-13E9012A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885950"/>
            <a:ext cx="433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Приятно делать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4D4500-ED86-4B39-B07E-ECC2DE62C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885950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Двигаться, прыгать, попадать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983597-7BD9-450E-AB21-39E47C018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05100"/>
            <a:ext cx="433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F568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5687"/>
                </a:solidFill>
                <a:latin typeface="Arial"/>
                <a:ea typeface="Arial"/>
                <a:cs typeface="Arial"/>
              </a:rPr>
              <a:t>Интересно пробовать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89C0D9-5326-4868-842F-9D66AAF88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705100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«А что будет, если?..»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3F8135-5F29-412E-B213-A7F01B93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524250"/>
            <a:ext cx="433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Хочется узнать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AF8143-A963-4004-8BBF-101F3F9E1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524250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Что дальше и что ответит персонаж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546366-74FB-4B83-8B83-99D70B552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343400"/>
            <a:ext cx="43338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F5687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F5687"/>
                </a:solidFill>
                <a:latin typeface="Arial"/>
                <a:ea typeface="Arial"/>
                <a:cs typeface="Arial"/>
              </a:rPr>
              <a:t>Получается лучше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691446-F20E-448F-8488-2B7D51C1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343400"/>
            <a:ext cx="6096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Разобрался, научился, прошёл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ABD2CE-4D59-427C-A80C-473E23A3E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3816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Мы выбираем реакцию, которую хотим вызвать.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AF510E-7870-4C04-B2B7-12DCD81A8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150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E169"/>
                </a:solidFill>
                <a:latin typeface="Arial"/>
                <a:ea typeface="Arial"/>
                <a:cs typeface="Arial"/>
              </a:rPr>
              <a:t>Игрок показывает, получилось ли.</a:t>
            </a:r>
          </a:p>
        </p:txBody>
      </p:sp>
    </p:spTree>
    <p:extLst>
      <p:ext uri="{BB962C8B-B14F-4D97-AF65-F5344CB8AC3E}">
        <p14:creationId xmlns:p14="http://schemas.microsoft.com/office/powerpoint/2010/main" val="10546958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C4FC9B-E7BC-4331-87C4-496342023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ГЛАВНАЯ ИДЕЯ  ·  ИГРОК ЗНАЕТ, КАК ЕМУ ИГРАЕТСЯ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DFD574-CC55-429F-AF05-99B21C0CA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22860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D1376D-79FC-4976-A336-1E51E5711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Плейтест без подсказок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63139A-C3A2-463F-B492-74FFF0BC5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62100"/>
            <a:ext cx="10810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Дайте человеку поиграть. Смотрите, где он остановился и что захотел повторить.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3AD5FA-A73A-4D52-AB98-CFE3B5C2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05050"/>
            <a:ext cx="333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ЧТО ОН ДЕЛАЕТ?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438BEC-B85B-4594-8221-CEFCB26D5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95600"/>
            <a:ext cx="333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Где остановился,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куда нажал, что повторил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A0519E-A8C3-40ED-881F-04326C76A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4325" y="2333625"/>
            <a:ext cx="0" cy="1762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44139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CA855-4A7E-40D7-B9B8-70F2A74E0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305050"/>
            <a:ext cx="333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F5687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5687"/>
                </a:solidFill>
                <a:latin typeface="Arial"/>
                <a:ea typeface="Arial"/>
                <a:cs typeface="Arial"/>
              </a:rPr>
              <a:t>ЧТО ОН ЧУВСТВУЕТ?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6D9F0D-5F60-47F2-B25C-47E1AC8E5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2895600"/>
            <a:ext cx="333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Интерес, напряжение,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скуку или растерянность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432840-31E1-40A1-968C-6D00BF821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2333625"/>
            <a:ext cx="0" cy="176212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4413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83E952-60E2-4830-86DF-177B1C85C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305050"/>
            <a:ext cx="333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FFE169"/>
                </a:solidFill>
                <a:latin typeface="Arial"/>
                <a:ea typeface="Arial"/>
                <a:cs typeface="Arial"/>
              </a:rPr>
              <a:t>ХОЧЕТСЯ ЛИ ЕЩЁ?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253D1D-DFEA-429A-976E-71CACAE14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895600"/>
            <a:ext cx="333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Продолжить, попробовать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снова или закрыть игру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DCAADB-0053-48DA-8775-6F69DE507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29150"/>
            <a:ext cx="10858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325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«Мне было скучно» — это опыт игрока, а не оценка разработчика.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932883-881C-443C-AB3D-7B001D09C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858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1102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Для обратной связи не нужен диплом. Высказаться может и игрок, и любой участник команды.</a:t>
            </a:r>
          </a:p>
        </p:txBody>
      </p:sp>
    </p:spTree>
    <p:extLst>
      <p:ext uri="{BB962C8B-B14F-4D97-AF65-F5344CB8AC3E}">
        <p14:creationId xmlns:p14="http://schemas.microsoft.com/office/powerpoint/2010/main" val="2636969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D4FB6F-6D29-43B7-A03D-F5DB6E09C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ГЛАВНАЯ ИДЕЯ  ·  ЧЕМ РАНЬШЕ УЗНАЛИ, ТЕМ БОЛЬШЕ МОЖНО ИЗМЕНИТЬ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84DCD1-00BF-4A9D-8821-19F7704ED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22860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EB4865-B7D8-4E1F-B4A8-86D85613C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Короткий цикл обратной связи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DFD104-A6ED-4542-8113-41D38ECC2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8125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794330-BDDA-41E9-8FE4-2BB985B62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81300"/>
            <a:ext cx="2524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СДЕЛАЛИ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ADA85F-7B2C-4240-9EFA-DD2B1D899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57550"/>
            <a:ext cx="2524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небольшую версию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B4F81E-36D9-4314-A791-F6BC64164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2775" y="3000375"/>
            <a:ext cx="2381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44139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9D3CA7-8E7B-43C6-ABA0-215B49767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38125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568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568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BED0B0-7672-4AD2-8EF0-463D71074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781300"/>
            <a:ext cx="2524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568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5687"/>
                </a:solidFill>
                <a:latin typeface="Arial"/>
                <a:ea typeface="Arial"/>
                <a:cs typeface="Arial"/>
              </a:rPr>
              <a:t>ДАЛИ ПОИГРАТЬ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17E0A9-6FFA-4884-8BAB-7C34E3B71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257550"/>
            <a:ext cx="2524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без подсказок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C4E04-2B72-4B0F-8E19-E78A645FC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3000375"/>
            <a:ext cx="2381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44139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3ED3D7-3C56-4149-83BA-A2703F07D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38125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FE16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EDACD9-DEB7-4A57-8123-3433F73F6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781300"/>
            <a:ext cx="2524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E169"/>
                </a:solidFill>
                <a:latin typeface="Arial"/>
                <a:ea typeface="Arial"/>
                <a:cs typeface="Arial"/>
              </a:rPr>
              <a:t>УВИДЕЛИ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019473-5FFE-40B0-8D82-EF4A03DB6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257550"/>
            <a:ext cx="2524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главную проблему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1BFE81-EB4F-476A-82A6-9AC45EF02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7775" y="3000375"/>
            <a:ext cx="23812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344139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527D64-2ED0-4C2F-BFB5-C096CB0AC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381250"/>
            <a:ext cx="514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8A7BFF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8A7B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4EBE50-90DF-4BFB-9C8A-4B7396885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2781300"/>
            <a:ext cx="252412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8A7B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8A7BFF"/>
                </a:solidFill>
                <a:latin typeface="Arial"/>
                <a:ea typeface="Arial"/>
                <a:cs typeface="Arial"/>
              </a:rPr>
              <a:t>ИЗМЕНИЛИ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105C00-6D80-47C5-A203-C27943C55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3257550"/>
            <a:ext cx="2524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и проверили снова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E9B474-3E8D-4F17-A179-1E692FD4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52950"/>
            <a:ext cx="10858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409"/>
          </a:bodyPr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Быстрее сделать — быстрее ошибиться — быстрее исправить.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06ECCB-FD5D-44BF-A24A-30CE9BA21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05450"/>
            <a:ext cx="10858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FF5687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FF5687"/>
                </a:solidFill>
                <a:latin typeface="Arial"/>
                <a:ea typeface="Arial"/>
                <a:cs typeface="Arial"/>
              </a:rPr>
              <a:t>D1, D7, D30 и FTUE подождут. На хакатоне — быстрый плейтест.</a:t>
            </a:r>
          </a:p>
        </p:txBody>
      </p:sp>
    </p:spTree>
    <p:extLst>
      <p:ext uri="{BB962C8B-B14F-4D97-AF65-F5344CB8AC3E}">
        <p14:creationId xmlns:p14="http://schemas.microsoft.com/office/powerpoint/2010/main" val="85171437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76CA3D-4403-4A20-973B-9902683DF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ГЛАВНАЯ ИДЕЯ  ·  ИНТЕРЕС СТРОИТСЯ НА БАЗОВОМ КОМФОРТЕ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348C73-51E2-4047-BC91-7ACE2B7A4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2286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75DF27-6E68-4ABC-9A6C-407C37E4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111252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Please, don't kill my vibe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B5B4BD-A7A3-4159-9001-214A4A1C6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71650"/>
            <a:ext cx="666750" cy="6667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625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75" b="1">
                <a:solidFill>
                  <a:srgbClr val="171A18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71A18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B26303-8128-4861-8683-F5F267000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17716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356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FF625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625F"/>
                </a:solidFill>
                <a:latin typeface="Arial"/>
                <a:ea typeface="Arial"/>
                <a:cs typeface="Arial"/>
              </a:rPr>
              <a:t>НЕКОМФОРТНО ИГРАТЬ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B87960-672C-4871-B1B4-201BDE19C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228850"/>
            <a:ext cx="923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лагает · фризит · пингует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00F1F3-4F2D-48C1-9AB8-5EE8D68DF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028950"/>
            <a:ext cx="666750" cy="6667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E169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75" b="1">
                <a:solidFill>
                  <a:srgbClr val="171A18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71A18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AB9D3F-C61A-444A-9D6F-E14A61AA0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0289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356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E169"/>
                </a:solidFill>
                <a:latin typeface="Arial"/>
                <a:ea typeface="Arial"/>
                <a:cs typeface="Arial"/>
              </a:rPr>
              <a:t>НЕ ПОНИМАЮ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8E29B8-6518-4120-BD8A-396B00637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486150"/>
            <a:ext cx="923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куда жать · что делают кнопки · почему проиграл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BE7912-0050-46FF-BADD-1DED422A7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286250"/>
            <a:ext cx="666750" cy="6667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568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75" b="1">
                <a:solidFill>
                  <a:srgbClr val="171A18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171A18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32CC2C-4FAC-48B5-B7C5-99F0F2E1F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286250"/>
            <a:ext cx="3714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7356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FF5687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FF5687"/>
                </a:solidFill>
                <a:latin typeface="Arial"/>
                <a:ea typeface="Arial"/>
                <a:cs typeface="Arial"/>
              </a:rPr>
              <a:t>НЕ ХОЧУ ДАЛЬШЕ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005F49-86AC-4108-9049-48893CA60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743450"/>
            <a:ext cx="923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действие исчерпалось · нет развития · нет реакции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C7B37C-0C3A-4A5A-A69C-231514FC5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63880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Пирамида Маслоу для игры: комфорт, понимание, интерес.</a:t>
            </a:r>
          </a:p>
        </p:txBody>
      </p:sp>
    </p:spTree>
    <p:extLst>
      <p:ext uri="{BB962C8B-B14F-4D97-AF65-F5344CB8AC3E}">
        <p14:creationId xmlns:p14="http://schemas.microsoft.com/office/powerpoint/2010/main" val="147808916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E11385-59B1-4758-8D60-C3F6AE6C7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ГЛАВНАЯ ИДЕЯ  ·  КРИТЕРИИ ПОКАЗЫВАЮТ, ГДЕ ИГРА ТЕРЯЕТ БАЛЛЫ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EB14D5-A0E6-4901-B7EA-A176E9FA5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22860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CC4454-05F1-422A-9C0B-CC3E5EB9F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8105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Критерии хакатона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584CE3-4A9C-4F70-B045-D54CAEE62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Логика и геймдизайн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B0CD3B-76C1-41A3-AAA2-EFC3422AC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1704975"/>
            <a:ext cx="5143500" cy="266700"/>
          </a:xfrm>
          <a:prstGeom xmlns:a="http://schemas.openxmlformats.org/drawingml/2006/main" prst="roundRect">
            <a:avLst>
              <a:gd name="adj" fmla="val 35714"/>
            </a:avLst>
          </a:prstGeom>
          <a:solidFill xmlns:a="http://schemas.openxmlformats.org/drawingml/2006/main">
            <a:srgbClr val="83FF4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E284A7-2277-4F35-860E-30F1B631D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657350"/>
            <a:ext cx="85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57137E-FA64-4182-9335-D52D4047E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57425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Техническая реализация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D63A75-0C3D-48F9-90CA-B6CBB23F1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305050"/>
            <a:ext cx="4286250" cy="266700"/>
          </a:xfrm>
          <a:prstGeom xmlns:a="http://schemas.openxmlformats.org/drawingml/2006/main" prst="roundRect">
            <a:avLst>
              <a:gd name="adj" fmla="val 35714"/>
            </a:avLst>
          </a:prstGeom>
          <a:solidFill xmlns:a="http://schemas.openxmlformats.org/drawingml/2006/main">
            <a:srgbClr val="786B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C04029-0C65-4E5E-910C-887841391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257425"/>
            <a:ext cx="85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786BF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786BFF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590793-A198-4F7A-868D-AAEA842F9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Визуал и UI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C90553-6F3A-4BF5-A23E-176F090CA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905125"/>
            <a:ext cx="3429000" cy="266700"/>
          </a:xfrm>
          <a:prstGeom xmlns:a="http://schemas.openxmlformats.org/drawingml/2006/main" prst="roundRect">
            <a:avLst>
              <a:gd name="adj" fmla="val 35714"/>
            </a:avLst>
          </a:prstGeom>
          <a:solidFill xmlns:a="http://schemas.openxmlformats.org/drawingml/2006/main">
            <a:srgbClr val="FF568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C9FC2A-6D14-47B9-AB32-7B134AF66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857500"/>
            <a:ext cx="85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5687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5687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4CED97-9C74-4A5F-9366-55CC29421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57575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Соответствие теме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D5CA9C-1D47-4C02-A0A0-55D878870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505200"/>
            <a:ext cx="2571750" cy="266700"/>
          </a:xfrm>
          <a:prstGeom xmlns:a="http://schemas.openxmlformats.org/drawingml/2006/main" prst="roundRect">
            <a:avLst>
              <a:gd name="adj" fmla="val 35714"/>
            </a:avLst>
          </a:prstGeom>
          <a:solidFill xmlns:a="http://schemas.openxmlformats.org/drawingml/2006/main">
            <a:srgbClr val="FFE16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47B1AE-24F3-4EEB-A685-6F215466F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457575"/>
            <a:ext cx="85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FFE169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867853-7BDE-430E-95EC-989EAA44F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Звук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B6A7AF-35CD-4580-8CE7-3B460C287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105275"/>
            <a:ext cx="1714500" cy="266700"/>
          </a:xfrm>
          <a:prstGeom xmlns:a="http://schemas.openxmlformats.org/drawingml/2006/main" prst="roundRect">
            <a:avLst>
              <a:gd name="adj" fmla="val 35714"/>
            </a:avLst>
          </a:prstGeom>
          <a:solidFill xmlns:a="http://schemas.openxmlformats.org/drawingml/2006/main">
            <a:srgbClr val="55CCF2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33E775-06C2-4B15-9922-2EAA0604A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057650"/>
            <a:ext cx="857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55CCF2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55CCF2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30FB5B-1CA9-4214-B222-11B463C0E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143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FF6262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FF6262"/>
                </a:solidFill>
                <a:latin typeface="Arial"/>
                <a:ea typeface="Arial"/>
                <a:cs typeface="Arial"/>
              </a:rPr>
              <a:t>ШТРАФЫ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E40C50-8BEC-4701-858A-793876C71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4876800"/>
            <a:ext cx="76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626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6262"/>
                </a:solidFill>
                <a:latin typeface="Arial"/>
                <a:ea typeface="Arial"/>
                <a:cs typeface="Arial"/>
              </a:rPr>
              <a:t>−10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1722F4-9DCE-407E-B18F-0A3AC17DC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2863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Критический баг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ломает геймплей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C523043-0972-4861-9220-48A484E2F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876800"/>
            <a:ext cx="76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626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6262"/>
                </a:solidFill>
                <a:latin typeface="Arial"/>
                <a:ea typeface="Arial"/>
                <a:cs typeface="Arial"/>
              </a:rPr>
              <a:t>−5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7F7BFCA-A124-4257-A298-BAFC20F97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52863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Используются не все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кнопки управления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4CCF53-AB74-4969-8B40-B6696EF52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876800"/>
            <a:ext cx="762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6262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6262"/>
                </a:solidFill>
                <a:latin typeface="Arial"/>
                <a:ea typeface="Arial"/>
                <a:cs typeface="Arial"/>
              </a:rPr>
              <a:t>−5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F01E17F-3BC0-4106-8C91-4CD55C31E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5286375"/>
            <a:ext cx="2667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Нет экрана начала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или завершения</a:t>
            </a:r>
          </a:p>
        </p:txBody>
      </p:sp>
    </p:spTree>
    <p:extLst>
      <p:ext uri="{BB962C8B-B14F-4D97-AF65-F5344CB8AC3E}">
        <p14:creationId xmlns:p14="http://schemas.microsoft.com/office/powerpoint/2010/main" val="183830222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2F77FC-AEC4-4649-B7C5-8F0C98961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ГЛАВНАЯ ИДЕЯ  ·  ПРОБЛЕМА ОПРЕДЕЛЯЕТ РЕШЕНИЕ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1AA449-8D3D-4A9E-86D4-A7427A534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228600"/>
            <a:ext cx="495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9B1D50-D24D-41E8-A4C8-04F1044BE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Что делать, если не прикольно?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1F0C80-7248-4B79-BB48-0C739BA32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2714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5687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5687"/>
                </a:solidFill>
                <a:latin typeface="Arial"/>
                <a:ea typeface="Arial"/>
                <a:cs typeface="Arial"/>
              </a:rPr>
              <a:t>НЕПОНЯТНО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CC02C5-E1A7-4300-8E38-C01E399A1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92405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УПРОСТИТЬ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DA32B1-1016-4276-9C4C-890BC7002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924050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правила, управление, обратную связь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B1EF69-EF50-45AC-9BDF-95A899954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19400"/>
            <a:ext cx="2714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E169"/>
                </a:solidFill>
                <a:latin typeface="Arial"/>
                <a:ea typeface="Arial"/>
                <a:cs typeface="Arial"/>
              </a:rPr>
              <a:t>НЕ ЦЕПЛЯЕТ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57D795-6862-4BD6-9AAD-7CDF5D05B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8194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УСИЛИТЬ ЯДРО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E8A9F8-BACC-426A-A6A7-5B61105BD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819400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реакцию игры, темп, последствия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0EB71B-4BC4-4C4F-A241-422CEECA9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2714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МЕШАЕТ ЯДРУ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86B8B4-FEC3-408B-8F1D-6C7140EE3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71475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КАТНУТЬ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E7181C-8169-42B1-AC6A-660F8CCB6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714750"/>
            <a:ext cx="4667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6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и вернуть время главному действию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40414E-4568-4045-A50D-24E4AE44E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81575"/>
            <a:ext cx="10858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E169"/>
                </a:solidFill>
                <a:latin typeface="Arial"/>
                <a:ea typeface="Arial"/>
                <a:cs typeface="Arial"/>
              </a:rPr>
              <a:t>«Совершенство достигается не тогда, когда уже нечего добавить,</a:t>
            </a:r>
          </a:p>
          <a:p xmlns:a="http://schemas.openxmlformats.org/drawingml/2006/main">
            <a:pPr algn="l">
              <a:buNone/>
              <a:defRPr sz="2025" b="1">
                <a:solidFill>
                  <a:srgbClr val="FFE169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E169"/>
                </a:solidFill>
                <a:latin typeface="Arial"/>
                <a:ea typeface="Arial"/>
                <a:cs typeface="Arial"/>
              </a:rPr>
              <a:t>а когда уже ничего нельзя отнять»</a:t>
            </a:r>
          </a:p>
        </p:txBody>
      </p:sp>
    </p:spTree>
    <p:extLst>
      <p:ext uri="{BB962C8B-B14F-4D97-AF65-F5344CB8AC3E}">
        <p14:creationId xmlns:p14="http://schemas.microsoft.com/office/powerpoint/2010/main" val="135606804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F84C9D-F055-447F-8301-84A808CF9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ГЛАВНАЯ ИДЕЯ  ·  ОДИН ПЛЕЙТЕСТ ЛУЧШЕ ДЕСЯТИ ДОГАДОК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834968-9248-4039-9E69-7EECB49AA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2286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9B6514-474E-4695-BCDF-D01690381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81050"/>
            <a:ext cx="111252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45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Что сделать сразу после лекции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6BF2EA-F952-4346-BCE2-7A0368FE7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76400"/>
            <a:ext cx="51435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19050">
            <a:solidFill>
              <a:srgbClr val="3B463F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1CF4E9-C725-4F20-82B5-76AE2940D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167640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Сохранить текущую рабочую сборку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93F943-FD8F-47E4-A299-A3E762B3E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14600"/>
            <a:ext cx="51435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19050">
            <a:solidFill>
              <a:srgbClr val="3B463F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B76C11-D8B7-4E57-A461-C1D07F309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251460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Дать другому человеку поиграть самостоятельно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4EB79A-F889-4498-9A00-0960079D0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52800"/>
            <a:ext cx="51435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19050">
            <a:solidFill>
              <a:srgbClr val="3B463F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61D16E-2224-45D4-A57F-CFF4D019B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335280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Записать, где он застрял или потерял интерес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3BFACA-B479-49A5-81A8-78A772BAC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91000"/>
            <a:ext cx="51435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131A16"/>
          </a:solidFill>
          <a:ln xmlns:a="http://schemas.openxmlformats.org/drawingml/2006/main" w="19050">
            <a:solidFill>
              <a:srgbClr val="3B463F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6D0350-E422-4A4E-B8E5-5F53A226C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419100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0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5F7F2"/>
                </a:solidFill>
                <a:latin typeface="Arial"/>
                <a:ea typeface="Arial"/>
                <a:cs typeface="Arial"/>
              </a:rPr>
              <a:t>Исправить этот момент или убрать мешающую механику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C96AAA-5E2C-4DA1-9614-9AD13AE46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29200"/>
            <a:ext cx="514350" cy="514350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83FF4F"/>
          </a:solidFill>
          <a:ln xmlns:a="http://schemas.openxmlformats.org/drawingml/2006/main" w="19050">
            <a:solidFill>
              <a:srgbClr val="83FF4F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1875" b="1">
                <a:solidFill>
                  <a:srgbClr val="171A18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71A18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F6DD63-76E6-4E1B-8DD1-19870A067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6375" y="5029200"/>
            <a:ext cx="933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17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Дать поиграть ещё раз</a:t>
            </a:r>
          </a:p>
        </p:txBody>
      </p:sp>
    </p:spTree>
    <p:extLst>
      <p:ext uri="{BB962C8B-B14F-4D97-AF65-F5344CB8AC3E}">
        <p14:creationId xmlns:p14="http://schemas.microsoft.com/office/powerpoint/2010/main" val="131331551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9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0DCA05-7A71-4FBA-8103-C284F3A95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2476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ГЛАВНАЯ ИДЕЯ  ·  РАЗГОВОР ПРОДОЛЖАЕТСЯ ПОСЛЕ ЛЕКЦИИ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BD6F85-5270-4CF9-8479-2CF66691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01400" y="228600"/>
            <a:ext cx="47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  <a:defRPr sz="1050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9CA79F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D4D114-6E7C-4F2A-8F49-7F9DCEF6F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047750"/>
            <a:ext cx="7239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512"/>
          </a:bodyPr>
          <a:lstStyle xmlns:a="http://schemas.openxmlformats.org/drawingml/2006/main"/>
          <a:p xmlns:a="http://schemas.openxmlformats.org/drawingml/2006/main">
            <a:pPr algn="l">
              <a:buNone/>
              <a:defRPr sz="42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Что в вашей игре</a:t>
            </a:r>
          </a:p>
          <a:p xmlns:a="http://schemas.openxmlformats.org/drawingml/2006/main">
            <a:pPr algn="l">
              <a:buNone/>
              <a:defRPr sz="4200" b="1">
                <a:solidFill>
                  <a:srgbClr val="F5F7F2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5F7F2"/>
                </a:solidFill>
                <a:latin typeface="Arial"/>
                <a:ea typeface="Arial"/>
                <a:cs typeface="Arial"/>
              </a:rPr>
              <a:t>хочется повторить?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8717C5-8C53-43FE-8069-99853B40C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47950"/>
            <a:ext cx="723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3600" b="1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83FF4F"/>
                </a:solidFill>
                <a:latin typeface="Arial"/>
                <a:ea typeface="Arial"/>
                <a:cs typeface="Arial"/>
              </a:rPr>
              <a:t>Что этому мешает?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C81F71-076B-4D2C-9C73-C40EBD4DD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7429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FF5687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5687"/>
                </a:solidFill>
                <a:latin typeface="Arial"/>
                <a:ea typeface="Arial"/>
                <a:cs typeface="Arial"/>
              </a:rPr>
              <a:t>Спасибо. Теперь вопросы — особенно глупые.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EAF8D3-FCF8-436C-AEC1-0605BDF29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96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474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83FF4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83FF4F"/>
                </a:solidFill>
                <a:latin typeface="Arial"/>
                <a:ea typeface="Arial"/>
                <a:cs typeface="Arial"/>
                <a:hlinkClick xmlns:r="http://schemas.openxmlformats.org/officeDocument/2006/relationships" r:id="R2d8f0b57599e483f"/>
              </a:rPr>
              <a:t>linar.games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D96B21-EEA6-49AB-8C7F-810D6D5B8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474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9CA79F"/>
                </a:solidFill>
                <a:latin typeface="Arial"/>
                <a:ea typeface="Arial"/>
                <a:cs typeface="Arial"/>
                <a:hlinkClick xmlns:r="http://schemas.openxmlformats.org/officeDocument/2006/relationships" r:id="Rd27f5a45122c4fd2"/>
              </a:rPr>
              <a:t>github.com/linzer0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B84954-3397-4297-AE79-ED3D6EC9F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6735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474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9CA79F"/>
                </a:solidFill>
                <a:latin typeface="Arial"/>
                <a:ea typeface="Arial"/>
                <a:cs typeface="Arial"/>
                <a:hlinkClick xmlns:r="http://schemas.openxmlformats.org/officeDocument/2006/relationships" r:id="Re04c8227c31f42cc"/>
              </a:rPr>
              <a:t>Habr · LinarMast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8F8285-2FAE-47FC-9AAB-1F63FFCB5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474"/>
          </a:bodyPr>
          <a:lstStyle xmlns:a="http://schemas.openxmlformats.org/drawingml/2006/main"/>
          <a:p xmlns:a="http://schemas.openxmlformats.org/drawingml/2006/main">
            <a:pPr algn="l">
              <a:buNone/>
              <a:defRPr sz="1425" b="0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9CA79F"/>
                </a:solidFill>
                <a:latin typeface="Arial"/>
                <a:ea typeface="Arial"/>
                <a:cs typeface="Arial"/>
                <a:hlinkClick xmlns:r="http://schemas.openxmlformats.org/officeDocument/2006/relationships" r:id="R72e0324a6c504c74"/>
              </a:rPr>
              <a:t>Telegram · @linzet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A7794C-8458-466D-8DB2-3895313DB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5375" y="1600200"/>
            <a:ext cx="2476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25" b="1">
                <a:solidFill>
                  <a:srgbClr val="9CA79F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9CA79F"/>
                </a:solidFill>
                <a:latin typeface="Arial"/>
                <a:ea typeface="Arial"/>
                <a:cs typeface="Arial"/>
              </a:rPr>
              <a:t>РАБОТАЕТ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91136C-F64C-464F-B549-F7E9AD66D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190750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304"/>
          </a:bodyPr>
          <a:lstStyle xmlns:a="http://schemas.openxmlformats.org/drawingml/2006/main"/>
          <a:p xmlns:a="http://schemas.openxmlformats.org/drawingml/2006/main">
            <a:pPr algn="ctr">
              <a:buNone/>
              <a:defRPr sz="3450" b="1">
                <a:solidFill>
                  <a:srgbClr val="FF56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F5687"/>
                </a:solidFill>
                <a:latin typeface="Arial"/>
                <a:ea typeface="Arial"/>
                <a:cs typeface="Arial"/>
              </a:rPr>
              <a:t>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AFA2F0-B3AE-45C8-B4A1-F8D4F8ED9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876550"/>
            <a:ext cx="3238500" cy="781050"/>
          </a:xfrm>
          <a:prstGeom xmlns:a="http://schemas.openxmlformats.org/drawingml/2006/main" prst="roundRect">
            <a:avLst>
              <a:gd name="adj" fmla="val 21951"/>
            </a:avLst>
          </a:prstGeom>
          <a:solidFill xmlns:a="http://schemas.openxmlformats.org/drawingml/2006/main">
            <a:srgbClr val="83FF4F"/>
          </a:solidFill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  <a:defRPr sz="2850" b="1">
                <a:solidFill>
                  <a:srgbClr val="171A18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171A18"/>
                </a:solidFill>
                <a:latin typeface="Arial"/>
                <a:ea typeface="Arial"/>
                <a:cs typeface="Arial"/>
              </a:rPr>
              <a:t>ПРИКОЛЬНО</a:t>
            </a:r>
          </a:p>
        </p:txBody>
      </p:sp>
    </p:spTree>
    <p:extLst>
      <p:ext uri="{BB962C8B-B14F-4D97-AF65-F5344CB8AC3E}">
        <p14:creationId xmlns:p14="http://schemas.microsoft.com/office/powerpoint/2010/main" val="8167941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2026-09-12T06:00:51.3120000Z</dcterms:created>
  <dcterms:modified xsi:type="dcterms:W3CDTF">2026-09-12T06:00:51.3120000Z</dcterms:modified>
</coreProperties>
</file>